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103" d="100"/>
          <a:sy n="103"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7816-C5C8-4C13-BF40-ED6684020BF8}" type="datetimeFigureOut">
              <a:rPr lang="en-US" smtClean="0"/>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758C7-FDFF-4210-8FAD-DEB6961A6C62}" type="slidenum">
              <a:rPr lang="en-US" smtClean="0"/>
              <a:t>‹#›</a:t>
            </a:fld>
            <a:endParaRPr lang="en-US"/>
          </a:p>
        </p:txBody>
      </p:sp>
    </p:spTree>
    <p:extLst>
      <p:ext uri="{BB962C8B-B14F-4D97-AF65-F5344CB8AC3E}">
        <p14:creationId xmlns:p14="http://schemas.microsoft.com/office/powerpoint/2010/main" val="889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6758C7-FDFF-4210-8FAD-DEB6961A6C62}" type="slidenum">
              <a:rPr lang="en-US" smtClean="0"/>
              <a:t>3</a:t>
            </a:fld>
            <a:endParaRPr lang="en-US"/>
          </a:p>
        </p:txBody>
      </p:sp>
    </p:spTree>
    <p:extLst>
      <p:ext uri="{BB962C8B-B14F-4D97-AF65-F5344CB8AC3E}">
        <p14:creationId xmlns:p14="http://schemas.microsoft.com/office/powerpoint/2010/main" val="197414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EA3AEC-CAF7-41CC-A557-1D7990D9C86C}" type="datetime1">
              <a:rPr lang="en-US" smtClean="0"/>
              <a:t>5/12/2016</a:t>
            </a:fld>
            <a:endParaRPr lang="en-US"/>
          </a:p>
        </p:txBody>
      </p:sp>
      <p:sp>
        <p:nvSpPr>
          <p:cNvPr id="5" name="Footer Placeholder 4"/>
          <p:cNvSpPr>
            <a:spLocks noGrp="1"/>
          </p:cNvSpPr>
          <p:nvPr>
            <p:ph type="ftr" sz="quarter" idx="11"/>
          </p:nvPr>
        </p:nvSpPr>
        <p:spPr>
          <a:xfrm>
            <a:off x="1447800" y="6356350"/>
            <a:ext cx="6248400" cy="365125"/>
          </a:xfrm>
        </p:spPr>
        <p:txBody>
          <a:bodyPr/>
          <a:lstStyle>
            <a:lvl1pPr>
              <a:defRPr>
                <a:solidFill>
                  <a:schemeClr val="tx1"/>
                </a:solidFill>
              </a:defRPr>
            </a:lvl1pPr>
          </a:lstStyle>
          <a:p>
            <a:r>
              <a:rPr lang="en-US" dirty="0" smtClean="0"/>
              <a:t>From Chemosensory Transduction: The Detection of Odors, Tastes, and Other </a:t>
            </a:r>
            <a:r>
              <a:rPr lang="en-US" dirty="0" err="1" smtClean="0"/>
              <a:t>Chemostimuli</a:t>
            </a:r>
            <a:r>
              <a:rPr lang="en-US" dirty="0" smtClean="0"/>
              <a:t> , Copyright © 2016 Elsevier Inc. All rights reserved.</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6AC742-6368-45CA-BF68-89A4CBB5E3AF}" type="slidenum">
              <a:rPr lang="en-US" smtClean="0"/>
              <a:pPr/>
              <a:t>‹#›</a:t>
            </a:fld>
            <a:endParaRPr lang="en-US" dirty="0"/>
          </a:p>
        </p:txBody>
      </p:sp>
    </p:spTree>
    <p:extLst>
      <p:ext uri="{BB962C8B-B14F-4D97-AF65-F5344CB8AC3E}">
        <p14:creationId xmlns:p14="http://schemas.microsoft.com/office/powerpoint/2010/main" val="46299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6A3E-23DB-4026-B59A-66A624A9F933}"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01929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B0F90-80DB-42D6-8163-97623F4CD404}"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4427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643E0-3B7A-496A-B60C-F710A6DA68C0}" type="datetime1">
              <a:rPr lang="en-US" smtClean="0"/>
              <a:t>5/12/2016</a:t>
            </a:fld>
            <a:endParaRPr lang="en-US"/>
          </a:p>
        </p:txBody>
      </p:sp>
      <p:sp>
        <p:nvSpPr>
          <p:cNvPr id="5" name="Footer Placeholder 4"/>
          <p:cNvSpPr>
            <a:spLocks noGrp="1"/>
          </p:cNvSpPr>
          <p:nvPr>
            <p:ph type="ftr" sz="quarter" idx="11"/>
          </p:nvPr>
        </p:nvSpPr>
        <p:spPr/>
        <p:txBody>
          <a:bodyPr/>
          <a:lstStyle/>
          <a:p>
            <a:r>
              <a:rPr lang="en-US" dirty="0" smtClean="0"/>
              <a:t>From Chemosensory Transduction: The Detection of Odors, Tastes, and Other </a:t>
            </a:r>
            <a:r>
              <a:rPr lang="en-US" dirty="0" err="1" smtClean="0"/>
              <a:t>Chemostimuli</a:t>
            </a:r>
            <a:r>
              <a:rPr lang="en-US" dirty="0" smtClean="0"/>
              <a:t>, Copyright © 2016 Elsevier Inc. All rights reserved.</a:t>
            </a:r>
            <a:endParaRPr lang="en-US" dirty="0"/>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18895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213FC-D8CE-4AF5-A6C2-3E28AF438FB1}"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7931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96984-F554-4C3C-A505-347D49DB27B5}"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86627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C5FD-F87C-4A1F-9CB3-E3318126A460}" type="datetime1">
              <a:rPr lang="en-US" smtClean="0"/>
              <a:t>5/12/2016</a:t>
            </a:fld>
            <a:endParaRPr lang="en-US"/>
          </a:p>
        </p:txBody>
      </p:sp>
      <p:sp>
        <p:nvSpPr>
          <p:cNvPr id="8" name="Footer Placeholder 7"/>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9" name="Slide Number Placeholder 8"/>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68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CA140-4EF5-4B0B-AAE4-AF0CE05A1A56}" type="datetime1">
              <a:rPr lang="en-US" smtClean="0"/>
              <a:t>5/12/2016</a:t>
            </a:fld>
            <a:endParaRPr lang="en-US"/>
          </a:p>
        </p:txBody>
      </p:sp>
      <p:sp>
        <p:nvSpPr>
          <p:cNvPr id="4" name="Footer Placeholder 3"/>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5" name="Slide Number Placeholder 4"/>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30202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80DB4-565E-497D-B321-DFE542FAB47E}" type="datetime1">
              <a:rPr lang="en-US" smtClean="0"/>
              <a:t>5/12/2016</a:t>
            </a:fld>
            <a:endParaRPr lang="en-US"/>
          </a:p>
        </p:txBody>
      </p:sp>
      <p:sp>
        <p:nvSpPr>
          <p:cNvPr id="3" name="Footer Placeholder 2"/>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4" name="Slide Number Placeholder 3"/>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5265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D861-94A8-4776-8B3A-C71C02216574}"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25653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D6A4A-0CA4-4E3E-9A9B-5139FCECE1CC}"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1227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6AA0-AC46-4ADA-B1EC-AAE253B82D30}" type="datetime1">
              <a:rPr lang="en-US" smtClean="0"/>
              <a:t>5/12/2016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AC742-6368-45CA-BF68-89A4CBB5E3AF}" type="slidenum">
              <a:rPr lang="en-US" smtClean="0"/>
              <a:t>‹#›</a:t>
            </a:fld>
            <a:endParaRPr lang="en-US"/>
          </a:p>
        </p:txBody>
      </p:sp>
    </p:spTree>
    <p:extLst>
      <p:ext uri="{BB962C8B-B14F-4D97-AF65-F5344CB8AC3E}">
        <p14:creationId xmlns:p14="http://schemas.microsoft.com/office/powerpoint/2010/main" val="197319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lstStyle/>
          <a:p>
            <a:r>
              <a:rPr lang="en-US" dirty="0" smtClean="0"/>
              <a:t>Chapter </a:t>
            </a:r>
            <a:r>
              <a:rPr lang="en-US" dirty="0" smtClean="0"/>
              <a:t>02</a:t>
            </a:r>
            <a:endParaRPr lang="en-US" dirty="0"/>
          </a:p>
        </p:txBody>
      </p:sp>
    </p:spTree>
    <p:extLst>
      <p:ext uri="{BB962C8B-B14F-4D97-AF65-F5344CB8AC3E}">
        <p14:creationId xmlns:p14="http://schemas.microsoft.com/office/powerpoint/2010/main" val="11864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800600"/>
            <a:ext cx="8686800" cy="1569660"/>
          </a:xfrm>
          <a:prstGeom prst="rect">
            <a:avLst/>
          </a:prstGeom>
        </p:spPr>
        <p:txBody>
          <a:bodyPr wrap="square">
            <a:spAutoFit/>
          </a:bodyPr>
          <a:lstStyle/>
          <a:p>
            <a:r>
              <a:rPr lang="en-US" sz="1200" b="1" dirty="0"/>
              <a:t>Figure 1 </a:t>
            </a:r>
            <a:r>
              <a:rPr lang="en-US" sz="1200" dirty="0"/>
              <a:t>Typical experimental results addressing </a:t>
            </a:r>
            <a:r>
              <a:rPr lang="en-US" sz="1200" dirty="0" err="1"/>
              <a:t>nonassociative</a:t>
            </a:r>
            <a:r>
              <a:rPr lang="en-US" sz="1200" dirty="0"/>
              <a:t> properties of plasma catecholamine responses (expressed as a percentage of controls) of rats exposed to chronic intermittent stress. (a) Habituation of plasma catecholamine responses of repeatedly stressed rats to a mild stressor (R) compared to first-time stressed controls; (b) sensitization of plasma catecholamine responses of repeatedly stressed rats to an intense stressor (R) compared to first-time stressed controls (C); and (c) dishabituation of plasma catecholamine responses of rats repeatedly exposed to stressor A and then presented with a novel stressor B. The plasma catecholamine responses of the A and B controls are presented for comparison. Note that in the same group of chronically stressed animals, the response to a familiar stressor (RA) is diminished compared to the appropriate control (CA), whereas the response to a novel stressor (NB) is enhanced compared to the appropriate control (CB). AUC, integrated area under the curve for plasma catecholamine responses.</a:t>
            </a:r>
            <a:endParaRPr lang="en-US" sz="1200" dirty="0"/>
          </a:p>
        </p:txBody>
      </p:sp>
      <p:sp>
        <p:nvSpPr>
          <p:cNvPr id="5" name="Footer Placeholder 4"/>
          <p:cNvSpPr>
            <a:spLocks noGrp="1"/>
          </p:cNvSpPr>
          <p:nvPr>
            <p:ph type="ftr" sz="quarter" idx="11"/>
          </p:nvPr>
        </p:nvSpPr>
        <p:spPr>
          <a:xfrm>
            <a:off x="1295400" y="6416675"/>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endParaRPr lang="en-US" sz="1000" i="1" dirty="0">
              <a:solidFill>
                <a:schemeClr val="tx1"/>
              </a:solidFill>
            </a:endParaRPr>
          </a:p>
          <a:p>
            <a:r>
              <a:rPr lang="en-US" sz="1000" dirty="0" smtClean="0">
                <a:solidFill>
                  <a:schemeClr val="tx1"/>
                </a:solidFill>
              </a:rPr>
              <a:t>Copyright </a:t>
            </a:r>
            <a:r>
              <a:rPr lang="en-US" sz="1000" dirty="0">
                <a:solidFill>
                  <a:schemeClr val="tx1"/>
                </a:solidFill>
              </a:rPr>
              <a:t>© 2016 Elsevier Inc. All rights reserved.</a:t>
            </a: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116AC742-6368-45CA-BF68-89A4CBB5E3AF}" type="slidenum">
              <a:rPr lang="en-US" smtClean="0"/>
              <a:t>2</a:t>
            </a:fld>
            <a:endParaRPr lang="en-US" dirty="0"/>
          </a:p>
        </p:txBody>
      </p:sp>
      <p:pic>
        <p:nvPicPr>
          <p:cNvPr id="1027" name="Picture 3" descr="W:\Projects\Active\Thapasya\2016\S&amp;T\Companion\Fink_COMP_SITE\JPG\Chapter02\f02-01-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066800"/>
            <a:ext cx="5029200" cy="3102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4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5569803"/>
            <a:ext cx="8991600" cy="830997"/>
          </a:xfrm>
          <a:prstGeom prst="rect">
            <a:avLst/>
          </a:prstGeom>
        </p:spPr>
        <p:txBody>
          <a:bodyPr wrap="square">
            <a:spAutoFit/>
          </a:bodyPr>
          <a:lstStyle/>
          <a:p>
            <a:r>
              <a:rPr lang="en-US" sz="1200" b="1" dirty="0"/>
              <a:t>Figure 2 </a:t>
            </a:r>
            <a:r>
              <a:rPr lang="en-US" sz="1200" dirty="0"/>
              <a:t>Tests of doctrine of </a:t>
            </a:r>
            <a:r>
              <a:rPr lang="en-US" sz="1200" dirty="0" err="1"/>
              <a:t>nonspecificity</a:t>
            </a:r>
            <a:r>
              <a:rPr lang="en-US" sz="1200" dirty="0"/>
              <a:t>. (a) Ratios (greater stress/less stress) of responses of plasma levels of NE, EPI, and ACTH for hemorrhage (H) and formalin (F). (b) Increments in area under curve (ΔAUC) for plasma NE, EPI, and ACTH for formalin and hemorrhage.</a:t>
            </a:r>
          </a:p>
          <a:p>
            <a:r>
              <a:rPr lang="en-US" sz="1200" dirty="0"/>
              <a:t>Doctrine of </a:t>
            </a:r>
            <a:r>
              <a:rPr lang="en-US" sz="1200" dirty="0" err="1"/>
              <a:t>nonspecificity</a:t>
            </a:r>
            <a:r>
              <a:rPr lang="en-US" sz="1200" dirty="0"/>
              <a:t> would predict that arrows should be parallel to each other and the same length. Taken from </a:t>
            </a:r>
            <a:r>
              <a:rPr lang="en-US" sz="1200" dirty="0" err="1"/>
              <a:t>Pacak</a:t>
            </a:r>
            <a:r>
              <a:rPr lang="en-US" sz="1200" dirty="0"/>
              <a:t> et al.31 with minor modifications.</a:t>
            </a:r>
          </a:p>
        </p:txBody>
      </p:sp>
      <p:sp>
        <p:nvSpPr>
          <p:cNvPr id="5" name="Footer Placeholder 4"/>
          <p:cNvSpPr>
            <a:spLocks noGrp="1"/>
          </p:cNvSpPr>
          <p:nvPr>
            <p:ph type="ftr" sz="quarter" idx="11"/>
          </p:nvPr>
        </p:nvSpPr>
        <p:spPr>
          <a:xfrm>
            <a:off x="1981200" y="6416675"/>
            <a:ext cx="5181600" cy="365125"/>
          </a:xfrm>
        </p:spPr>
        <p:txBody>
          <a:bodyPr/>
          <a:lstStyle/>
          <a:p>
            <a:r>
              <a:rPr lang="en-US" sz="1000" dirty="0">
                <a:solidFill>
                  <a:schemeClr val="tx1"/>
                </a:solidFill>
              </a:rPr>
              <a:t>From Stress:  Concepts, Cognition, Emotion, and Behavior</a:t>
            </a:r>
            <a:r>
              <a:rPr lang="en-US" sz="1000" i="1" dirty="0">
                <a:solidFill>
                  <a:schemeClr val="tx1"/>
                </a:solidFill>
              </a:rPr>
              <a:t>,</a:t>
            </a:r>
          </a:p>
          <a:p>
            <a:r>
              <a:rPr lang="en-US" sz="1000" dirty="0">
                <a:solidFill>
                  <a:schemeClr val="tx1"/>
                </a:solidFill>
              </a:rPr>
              <a:t>Copyright © 2016 Elsevier Inc. All rights reserved.</a:t>
            </a: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116AC742-6368-45CA-BF68-89A4CBB5E3AF}" type="slidenum">
              <a:rPr lang="en-US" smtClean="0"/>
              <a:t>3</a:t>
            </a:fld>
            <a:endParaRPr lang="en-US" dirty="0"/>
          </a:p>
        </p:txBody>
      </p:sp>
      <p:pic>
        <p:nvPicPr>
          <p:cNvPr id="2" name="Picture 2" descr="W:\Projects\Active\Thapasya\2016\S&amp;T\Companion\Fink_COMP_SITE\JPG\Chapter02\f02-02-97801280095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593434"/>
            <a:ext cx="2590800" cy="4435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554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51</Words>
  <Application>Microsoft Office PowerPoint</Application>
  <PresentationFormat>On-screen Show (4:3)</PresentationFormat>
  <Paragraphs>11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Chapter 02</vt:lpstr>
      <vt:lpstr>PowerPoint Presentation</vt:lpstr>
      <vt:lpstr>PowerPoint Presentation</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Reed Elsevier</dc:creator>
  <cp:lastModifiedBy>Reed Elsevier</cp:lastModifiedBy>
  <cp:revision>9</cp:revision>
  <dcterms:created xsi:type="dcterms:W3CDTF">2016-04-01T05:53:55Z</dcterms:created>
  <dcterms:modified xsi:type="dcterms:W3CDTF">2016-05-12T06:06:36Z</dcterms:modified>
</cp:coreProperties>
</file>